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86" autoAdjust="0"/>
    <p:restoredTop sz="91689" autoAdjust="0"/>
  </p:normalViewPr>
  <p:slideViewPr>
    <p:cSldViewPr>
      <p:cViewPr varScale="1">
        <p:scale>
          <a:sx n="93" d="100"/>
          <a:sy n="93" d="100"/>
        </p:scale>
        <p:origin x="-1230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105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EF1770-5729-4FB1-9A41-22A3E87D1E81}" type="datetimeFigureOut">
              <a:rPr kumimoji="1" lang="ja-JP" altLang="en-US" smtClean="0"/>
              <a:t>2013/3/31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48B477-C4D5-466D-AC95-A01E26751D8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0160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 smtClean="0"/>
              <a:t>生出さんへ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　常伝導高電界加速の開発研究の意義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dirty="0" smtClean="0"/>
              <a:t>2000</a:t>
            </a:r>
            <a:r>
              <a:rPr kumimoji="1" lang="ja-JP" altLang="en-US" dirty="0" smtClean="0"/>
              <a:t>年代前半まで　　</a:t>
            </a:r>
            <a:r>
              <a:rPr kumimoji="1" lang="en-US" altLang="ja-JP" dirty="0" smtClean="0"/>
              <a:t>X-band</a:t>
            </a:r>
            <a:r>
              <a:rPr kumimoji="1" lang="ja-JP" altLang="en-US" dirty="0" smtClean="0"/>
              <a:t>　</a:t>
            </a:r>
            <a:r>
              <a:rPr kumimoji="1" lang="en-US" altLang="ja-JP" dirty="0" smtClean="0"/>
              <a:t>GLC</a:t>
            </a:r>
            <a:r>
              <a:rPr kumimoji="1" lang="ja-JP" altLang="en-US" dirty="0" smtClean="0"/>
              <a:t>　として展開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en-US" altLang="ja-JP" dirty="0" smtClean="0"/>
              <a:t>2007</a:t>
            </a:r>
            <a:r>
              <a:rPr kumimoji="1" lang="ja-JP" altLang="en-US" dirty="0" smtClean="0"/>
              <a:t>年以降　共同研究の一環として継続　</a:t>
            </a:r>
            <a:r>
              <a:rPr kumimoji="1" lang="en-US" altLang="ja-JP" dirty="0" smtClean="0"/>
              <a:t>CLIC</a:t>
            </a:r>
            <a:r>
              <a:rPr kumimoji="1" lang="ja-JP" altLang="en-US" dirty="0" smtClean="0"/>
              <a:t>の主加速器の高電界加速の研究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各々、数ヶ月にわたるプロトタイプ加速管の試験を通じてわかってきた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１．真空放電の抑制が問題</a:t>
            </a:r>
            <a:endParaRPr kumimoji="1" lang="en-US" altLang="ja-JP" dirty="0" smtClean="0"/>
          </a:p>
          <a:p>
            <a:r>
              <a:rPr kumimoji="1" lang="ja-JP" altLang="en-US" dirty="0" smtClean="0"/>
              <a:t>２．表面磁場の影響が大きいらしい（特に強減衰加速管の磁場増大部）</a:t>
            </a:r>
            <a:endParaRPr kumimoji="1" lang="en-US" altLang="ja-JP" dirty="0" smtClean="0"/>
          </a:p>
          <a:p>
            <a:r>
              <a:rPr kumimoji="1" lang="ja-JP" altLang="en-US" dirty="0" smtClean="0"/>
              <a:t>　　　表面温度上昇→表面劣化→金属疲労　等も関連している</a:t>
            </a:r>
            <a:endParaRPr kumimoji="1" lang="en-US" altLang="ja-JP" dirty="0" smtClean="0"/>
          </a:p>
          <a:p>
            <a:r>
              <a:rPr kumimoji="1" lang="ja-JP" altLang="en-US" dirty="0" smtClean="0"/>
              <a:t>３．表面電流強度の大きい場所　</a:t>
            </a:r>
            <a:r>
              <a:rPr kumimoji="1" lang="en-US" altLang="ja-JP" dirty="0" smtClean="0"/>
              <a:t>1A/</a:t>
            </a:r>
            <a:r>
              <a:rPr kumimoji="1" lang="en-US" altLang="ja-JP" dirty="0" err="1" smtClean="0"/>
              <a:t>μm</a:t>
            </a:r>
            <a:r>
              <a:rPr kumimoji="1" lang="ja-JP" altLang="en-US" dirty="0" smtClean="0"/>
              <a:t>＾</a:t>
            </a:r>
            <a:r>
              <a:rPr kumimoji="1" lang="en-US" altLang="ja-JP" dirty="0" smtClean="0"/>
              <a:t>2</a:t>
            </a:r>
            <a:r>
              <a:rPr kumimoji="1" lang="ja-JP" altLang="en-US" dirty="0" smtClean="0"/>
              <a:t>　級</a:t>
            </a:r>
            <a:endParaRPr kumimoji="1" lang="en-US" altLang="ja-JP" dirty="0" smtClean="0"/>
          </a:p>
          <a:p>
            <a:r>
              <a:rPr kumimoji="1" lang="ja-JP" altLang="en-US" dirty="0" smtClean="0"/>
              <a:t>　　電界が殆ど無いはずの場所にも放電様の痕跡が見え、「</a:t>
            </a:r>
            <a:r>
              <a:rPr kumimoji="1" lang="en-US" altLang="ja-JP" dirty="0" err="1" smtClean="0"/>
              <a:t>Electromigration</a:t>
            </a:r>
            <a:r>
              <a:rPr kumimoji="1" lang="ja-JP" altLang="en-US" dirty="0" smtClean="0"/>
              <a:t>」の現象とも考えられる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今後、高電界を必要とする加速器に対する研究として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上記の磁場関連以外、ゴミや汚れの抑制技術等の開発が必要である。</a:t>
            </a:r>
            <a:endParaRPr kumimoji="1" lang="en-US" altLang="ja-JP" dirty="0" smtClean="0"/>
          </a:p>
          <a:p>
            <a:r>
              <a:rPr kumimoji="1" lang="ja-JP" altLang="en-US" dirty="0" smtClean="0"/>
              <a:t>しかもその基盤技術の理解が必須であること重要と考える。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アクションプラン</a:t>
            </a:r>
            <a:endParaRPr kumimoji="1" lang="en-US" altLang="ja-JP" dirty="0" smtClean="0"/>
          </a:p>
          <a:p>
            <a:r>
              <a:rPr kumimoji="1" lang="ja-JP" altLang="en-US" dirty="0" smtClean="0"/>
              <a:t>１．放電メカニズムを理解するための基礎研究</a:t>
            </a:r>
            <a:endParaRPr kumimoji="1" lang="en-US" altLang="ja-JP" dirty="0" smtClean="0"/>
          </a:p>
          <a:p>
            <a:r>
              <a:rPr kumimoji="1" lang="ja-JP" altLang="en-US" dirty="0" smtClean="0"/>
              <a:t>２．現有、新規加速器の高電界加速部へ知見、技術の展開</a:t>
            </a:r>
            <a:endParaRPr kumimoji="1" lang="en-US" altLang="ja-JP" dirty="0" smtClean="0"/>
          </a:p>
          <a:p>
            <a:r>
              <a:rPr kumimoji="1" lang="ja-JP" altLang="en-US" dirty="0" smtClean="0"/>
              <a:t>３．</a:t>
            </a:r>
            <a:r>
              <a:rPr kumimoji="1" lang="en-US" altLang="ja-JP" dirty="0" smtClean="0"/>
              <a:t>LC</a:t>
            </a:r>
            <a:r>
              <a:rPr kumimoji="1" lang="ja-JP" altLang="en-US" dirty="0" smtClean="0"/>
              <a:t>プロトタイプ試験を通じた加速管の開発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r>
              <a:rPr kumimoji="1" lang="ja-JP" altLang="en-US" dirty="0" smtClean="0"/>
              <a:t>これを通じて、</a:t>
            </a:r>
            <a:endParaRPr kumimoji="1" lang="en-US" altLang="ja-JP" dirty="0" smtClean="0"/>
          </a:p>
          <a:p>
            <a:r>
              <a:rPr kumimoji="1" lang="ja-JP" altLang="en-US" dirty="0" smtClean="0"/>
              <a:t>　小型の加速器への応用を含めて、高電界での安定運転への貢献を目指す。</a:t>
            </a:r>
            <a:endParaRPr kumimoji="1" lang="en-US" altLang="ja-JP" dirty="0" smtClean="0"/>
          </a:p>
          <a:p>
            <a:endParaRPr kumimoji="1" lang="en-US" altLang="ja-JP" dirty="0" smtClean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48B477-C4D5-466D-AC95-A01E26751D87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89531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7A2CF-C0F1-4808-8269-9E1D458405B1}" type="datetimeFigureOut">
              <a:rPr kumimoji="1" lang="ja-JP" altLang="en-US" smtClean="0"/>
              <a:t>2013/3/31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A093-0DB8-4CB8-855C-27F94B7E94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31530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7A2CF-C0F1-4808-8269-9E1D458405B1}" type="datetimeFigureOut">
              <a:rPr kumimoji="1" lang="ja-JP" altLang="en-US" smtClean="0"/>
              <a:t>2013/3/31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A093-0DB8-4CB8-855C-27F94B7E94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4674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7A2CF-C0F1-4808-8269-9E1D458405B1}" type="datetimeFigureOut">
              <a:rPr kumimoji="1" lang="ja-JP" altLang="en-US" smtClean="0"/>
              <a:t>2013/3/31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A093-0DB8-4CB8-855C-27F94B7E94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4802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7A2CF-C0F1-4808-8269-9E1D458405B1}" type="datetimeFigureOut">
              <a:rPr kumimoji="1" lang="ja-JP" altLang="en-US" smtClean="0"/>
              <a:t>2013/3/31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A093-0DB8-4CB8-855C-27F94B7E94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9457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7A2CF-C0F1-4808-8269-9E1D458405B1}" type="datetimeFigureOut">
              <a:rPr kumimoji="1" lang="ja-JP" altLang="en-US" smtClean="0"/>
              <a:t>2013/3/31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A093-0DB8-4CB8-855C-27F94B7E94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1737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7A2CF-C0F1-4808-8269-9E1D458405B1}" type="datetimeFigureOut">
              <a:rPr kumimoji="1" lang="ja-JP" altLang="en-US" smtClean="0"/>
              <a:t>2013/3/31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A093-0DB8-4CB8-855C-27F94B7E94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6305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7A2CF-C0F1-4808-8269-9E1D458405B1}" type="datetimeFigureOut">
              <a:rPr kumimoji="1" lang="ja-JP" altLang="en-US" smtClean="0"/>
              <a:t>2013/3/31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A093-0DB8-4CB8-855C-27F94B7E94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6924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7A2CF-C0F1-4808-8269-9E1D458405B1}" type="datetimeFigureOut">
              <a:rPr kumimoji="1" lang="ja-JP" altLang="en-US" smtClean="0"/>
              <a:t>2013/3/31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A093-0DB8-4CB8-855C-27F94B7E94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2058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7A2CF-C0F1-4808-8269-9E1D458405B1}" type="datetimeFigureOut">
              <a:rPr kumimoji="1" lang="ja-JP" altLang="en-US" smtClean="0"/>
              <a:t>2013/3/31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A093-0DB8-4CB8-855C-27F94B7E94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1831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7A2CF-C0F1-4808-8269-9E1D458405B1}" type="datetimeFigureOut">
              <a:rPr kumimoji="1" lang="ja-JP" altLang="en-US" smtClean="0"/>
              <a:t>2013/3/31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A093-0DB8-4CB8-855C-27F94B7E94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6201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7A2CF-C0F1-4808-8269-9E1D458405B1}" type="datetimeFigureOut">
              <a:rPr kumimoji="1" lang="ja-JP" altLang="en-US" smtClean="0"/>
              <a:t>2013/3/31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A7A093-0DB8-4CB8-855C-27F94B7E94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2768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67A2CF-C0F1-4808-8269-9E1D458405B1}" type="datetimeFigureOut">
              <a:rPr kumimoji="1" lang="ja-JP" altLang="en-US" smtClean="0"/>
              <a:t>2013/3/31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A7A093-0DB8-4CB8-855C-27F94B7E941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3361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11" Type="http://schemas.openxmlformats.org/officeDocument/2006/relationships/image" Target="../media/image9.emf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6501" y="2859386"/>
            <a:ext cx="1742967" cy="11829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0" name="テキスト ボックス 59"/>
          <p:cNvSpPr txBox="1"/>
          <p:nvPr/>
        </p:nvSpPr>
        <p:spPr>
          <a:xfrm>
            <a:off x="1946275" y="3773608"/>
            <a:ext cx="2710477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dirty="0" smtClean="0">
                <a:solidFill>
                  <a:srgbClr val="FF0000"/>
                </a:solidFill>
              </a:rPr>
              <a:t>High gradient </a:t>
            </a:r>
            <a:r>
              <a:rPr lang="en-US" altLang="ja-JP" dirty="0" smtClean="0">
                <a:solidFill>
                  <a:srgbClr val="0000FF"/>
                </a:solidFill>
              </a:rPr>
              <a:t>long-term evaluation of prototypes </a:t>
            </a:r>
            <a:endParaRPr kumimoji="1" lang="ja-JP" altLang="en-US" dirty="0">
              <a:solidFill>
                <a:srgbClr val="0000FF"/>
              </a:solidFill>
            </a:endParaRPr>
          </a:p>
        </p:txBody>
      </p:sp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1329977" y="0"/>
            <a:ext cx="6579181" cy="692696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altLang="ja-JP" sz="3200" dirty="0" smtClean="0"/>
              <a:t>Study of </a:t>
            </a:r>
            <a:r>
              <a:rPr lang="en-US" altLang="ja-JP" sz="3200" dirty="0"/>
              <a:t>h</a:t>
            </a:r>
            <a:r>
              <a:rPr kumimoji="1" lang="en-US" altLang="ja-JP" sz="3200" dirty="0" smtClean="0"/>
              <a:t>igh gradient acceleration</a:t>
            </a:r>
            <a:endParaRPr kumimoji="1" lang="ja-JP" altLang="en-US" sz="3200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2994" y="5193644"/>
            <a:ext cx="1541436" cy="1317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5871" y="933495"/>
            <a:ext cx="1406916" cy="913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934" y="4914087"/>
            <a:ext cx="2126591" cy="1417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084" y="5066487"/>
            <a:ext cx="2221365" cy="154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2959" y="933495"/>
            <a:ext cx="852912" cy="734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41" y="808776"/>
            <a:ext cx="2016224" cy="81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1996" y="4059071"/>
            <a:ext cx="1250406" cy="938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406" y="1847205"/>
            <a:ext cx="2045493" cy="1066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7233" y="1522121"/>
            <a:ext cx="1602237" cy="1067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下矢印 8"/>
          <p:cNvSpPr/>
          <p:nvPr/>
        </p:nvSpPr>
        <p:spPr>
          <a:xfrm>
            <a:off x="1020714" y="1736471"/>
            <a:ext cx="713686" cy="19400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292084" y="1437950"/>
            <a:ext cx="2025812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dirty="0" smtClean="0">
                <a:solidFill>
                  <a:srgbClr val="0000FF"/>
                </a:solidFill>
              </a:rPr>
              <a:t>X-band GLC in early 2000</a:t>
            </a:r>
            <a:endParaRPr kumimoji="1" lang="ja-JP" altLang="en-US" sz="1400" dirty="0">
              <a:solidFill>
                <a:srgbClr val="0000FF"/>
              </a:solidFill>
            </a:endParaRPr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228406" y="2618449"/>
            <a:ext cx="261540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dirty="0" smtClean="0">
                <a:solidFill>
                  <a:srgbClr val="0000FF"/>
                </a:solidFill>
              </a:rPr>
              <a:t>Collaboration </a:t>
            </a:r>
            <a:r>
              <a:rPr lang="en-US" altLang="ja-JP" sz="1400" dirty="0" smtClean="0">
                <a:solidFill>
                  <a:srgbClr val="0000FF"/>
                </a:solidFill>
              </a:rPr>
              <a:t>since 200 7 to date</a:t>
            </a:r>
          </a:p>
          <a:p>
            <a:pPr algn="ctr"/>
            <a:r>
              <a:rPr lang="en-US" altLang="ja-JP" sz="1400" dirty="0" smtClean="0">
                <a:solidFill>
                  <a:srgbClr val="0000FF"/>
                </a:solidFill>
              </a:rPr>
              <a:t>Main acc. </a:t>
            </a:r>
            <a:r>
              <a:rPr lang="en-US" altLang="ja-JP" sz="1400" dirty="0">
                <a:solidFill>
                  <a:srgbClr val="0000FF"/>
                </a:solidFill>
              </a:rPr>
              <a:t>i</a:t>
            </a:r>
            <a:r>
              <a:rPr lang="en-US" altLang="ja-JP" sz="1400" dirty="0" smtClean="0">
                <a:solidFill>
                  <a:srgbClr val="0000FF"/>
                </a:solidFill>
              </a:rPr>
              <a:t>n </a:t>
            </a:r>
            <a:r>
              <a:rPr kumimoji="1" lang="en-US" altLang="ja-JP" sz="1400" dirty="0" smtClean="0">
                <a:solidFill>
                  <a:srgbClr val="0000FF"/>
                </a:solidFill>
              </a:rPr>
              <a:t>two-beam scheme</a:t>
            </a:r>
            <a:endParaRPr kumimoji="1" lang="ja-JP" altLang="en-US" sz="1400" dirty="0">
              <a:solidFill>
                <a:srgbClr val="0000FF"/>
              </a:solidFill>
            </a:endParaRPr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1721082" y="607542"/>
            <a:ext cx="11056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>
                <a:solidFill>
                  <a:srgbClr val="0000FF"/>
                </a:solidFill>
              </a:rPr>
              <a:t>1 </a:t>
            </a:r>
            <a:r>
              <a:rPr kumimoji="1" lang="en-US" altLang="ja-JP" dirty="0" err="1" smtClean="0">
                <a:solidFill>
                  <a:srgbClr val="0000FF"/>
                </a:solidFill>
              </a:rPr>
              <a:t>TeV</a:t>
            </a:r>
            <a:r>
              <a:rPr kumimoji="1" lang="en-US" altLang="ja-JP" dirty="0" smtClean="0">
                <a:solidFill>
                  <a:srgbClr val="0000FF"/>
                </a:solidFill>
              </a:rPr>
              <a:t> </a:t>
            </a:r>
            <a:r>
              <a:rPr kumimoji="1" lang="en-US" altLang="ja-JP" dirty="0" err="1" smtClean="0">
                <a:solidFill>
                  <a:srgbClr val="0000FF"/>
                </a:solidFill>
              </a:rPr>
              <a:t>e</a:t>
            </a:r>
            <a:r>
              <a:rPr kumimoji="1" lang="en-US" altLang="ja-JP" baseline="30000" dirty="0" err="1" smtClean="0">
                <a:solidFill>
                  <a:srgbClr val="0000FF"/>
                </a:solidFill>
              </a:rPr>
              <a:t>+</a:t>
            </a:r>
            <a:r>
              <a:rPr kumimoji="1" lang="en-US" altLang="ja-JP" dirty="0" err="1" smtClean="0">
                <a:solidFill>
                  <a:srgbClr val="0000FF"/>
                </a:solidFill>
              </a:rPr>
              <a:t>e</a:t>
            </a:r>
            <a:r>
              <a:rPr kumimoji="1" lang="en-US" altLang="ja-JP" baseline="30000" dirty="0" smtClean="0">
                <a:solidFill>
                  <a:srgbClr val="0000FF"/>
                </a:solidFill>
              </a:rPr>
              <a:t>-</a:t>
            </a:r>
            <a:endParaRPr kumimoji="1" lang="ja-JP" altLang="en-US" baseline="30000" dirty="0">
              <a:solidFill>
                <a:srgbClr val="0000FF"/>
              </a:solidFill>
            </a:endParaRPr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1569947" y="1871260"/>
            <a:ext cx="110563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 smtClean="0">
                <a:solidFill>
                  <a:srgbClr val="0000FF"/>
                </a:solidFill>
              </a:rPr>
              <a:t>3</a:t>
            </a:r>
            <a:r>
              <a:rPr kumimoji="1" lang="en-US" altLang="ja-JP" dirty="0" smtClean="0">
                <a:solidFill>
                  <a:srgbClr val="0000FF"/>
                </a:solidFill>
              </a:rPr>
              <a:t> </a:t>
            </a:r>
            <a:r>
              <a:rPr kumimoji="1" lang="en-US" altLang="ja-JP" dirty="0" err="1" smtClean="0">
                <a:solidFill>
                  <a:srgbClr val="0000FF"/>
                </a:solidFill>
              </a:rPr>
              <a:t>TeV</a:t>
            </a:r>
            <a:r>
              <a:rPr kumimoji="1" lang="en-US" altLang="ja-JP" dirty="0" smtClean="0">
                <a:solidFill>
                  <a:srgbClr val="0000FF"/>
                </a:solidFill>
              </a:rPr>
              <a:t> </a:t>
            </a:r>
            <a:r>
              <a:rPr kumimoji="1" lang="en-US" altLang="ja-JP" dirty="0" err="1" smtClean="0">
                <a:solidFill>
                  <a:srgbClr val="0000FF"/>
                </a:solidFill>
              </a:rPr>
              <a:t>e</a:t>
            </a:r>
            <a:r>
              <a:rPr kumimoji="1" lang="en-US" altLang="ja-JP" baseline="30000" dirty="0" err="1" smtClean="0">
                <a:solidFill>
                  <a:srgbClr val="0000FF"/>
                </a:solidFill>
              </a:rPr>
              <a:t>+</a:t>
            </a:r>
            <a:r>
              <a:rPr kumimoji="1" lang="en-US" altLang="ja-JP" dirty="0" err="1" smtClean="0">
                <a:solidFill>
                  <a:srgbClr val="0000FF"/>
                </a:solidFill>
              </a:rPr>
              <a:t>e</a:t>
            </a:r>
            <a:r>
              <a:rPr kumimoji="1" lang="en-US" altLang="ja-JP" baseline="30000" dirty="0" smtClean="0">
                <a:solidFill>
                  <a:srgbClr val="0000FF"/>
                </a:solidFill>
              </a:rPr>
              <a:t>-</a:t>
            </a:r>
            <a:endParaRPr kumimoji="1" lang="ja-JP" altLang="en-US" baseline="30000" dirty="0">
              <a:solidFill>
                <a:srgbClr val="0000FF"/>
              </a:solidFill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41" y="3141669"/>
            <a:ext cx="1601429" cy="914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6" name="グループ化 15"/>
          <p:cNvGrpSpPr/>
          <p:nvPr/>
        </p:nvGrpSpPr>
        <p:grpSpPr>
          <a:xfrm>
            <a:off x="2664334" y="5016606"/>
            <a:ext cx="2126591" cy="1417143"/>
            <a:chOff x="2664334" y="5066487"/>
            <a:chExt cx="2126591" cy="1417143"/>
          </a:xfrm>
        </p:grpSpPr>
        <p:pic>
          <p:nvPicPr>
            <p:cNvPr id="33" name="Picture 1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64334" y="5066487"/>
              <a:ext cx="2126591" cy="141714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12" name="直線コネクタ 11"/>
            <p:cNvCxnSpPr/>
            <p:nvPr/>
          </p:nvCxnSpPr>
          <p:spPr>
            <a:xfrm>
              <a:off x="3091217" y="5949280"/>
              <a:ext cx="1419391" cy="0"/>
            </a:xfrm>
            <a:prstGeom prst="line">
              <a:avLst/>
            </a:prstGeom>
            <a:ln w="28575">
              <a:solidFill>
                <a:srgbClr val="00B05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9" name="Picture 11" descr="C:\2013\KEK\ロードマップ\HDS closeup view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3622" y="4096774"/>
            <a:ext cx="1510808" cy="1132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1" name="直線矢印コネクタ 20"/>
          <p:cNvCxnSpPr/>
          <p:nvPr/>
        </p:nvCxnSpPr>
        <p:spPr>
          <a:xfrm flipH="1" flipV="1">
            <a:off x="5842716" y="5042253"/>
            <a:ext cx="457476" cy="1123052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矢印コネクタ 42"/>
          <p:cNvCxnSpPr/>
          <p:nvPr/>
        </p:nvCxnSpPr>
        <p:spPr>
          <a:xfrm>
            <a:off x="6049026" y="4596898"/>
            <a:ext cx="1760606" cy="33044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3734" y="4967969"/>
            <a:ext cx="1351100" cy="1014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" name="テキスト ボックス 36"/>
          <p:cNvSpPr txBox="1"/>
          <p:nvPr/>
        </p:nvSpPr>
        <p:spPr>
          <a:xfrm>
            <a:off x="6804430" y="5958486"/>
            <a:ext cx="201040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>
                <a:solidFill>
                  <a:srgbClr val="FF0000"/>
                </a:solidFill>
              </a:rPr>
              <a:t>M</a:t>
            </a:r>
            <a:r>
              <a:rPr kumimoji="1" lang="en-US" altLang="ja-JP" dirty="0" smtClean="0">
                <a:solidFill>
                  <a:srgbClr val="FF0000"/>
                </a:solidFill>
              </a:rPr>
              <a:t>agnetic field </a:t>
            </a:r>
            <a:r>
              <a:rPr kumimoji="1" lang="en-US" altLang="ja-JP" dirty="0" smtClean="0">
                <a:solidFill>
                  <a:srgbClr val="0000FF"/>
                </a:solidFill>
              </a:rPr>
              <a:t>plays a key role</a:t>
            </a:r>
            <a:endParaRPr kumimoji="1" lang="ja-JP" altLang="en-US" dirty="0">
              <a:solidFill>
                <a:srgbClr val="0000FF"/>
              </a:solidFill>
            </a:endParaRPr>
          </a:p>
        </p:txBody>
      </p:sp>
      <p:cxnSp>
        <p:nvCxnSpPr>
          <p:cNvPr id="50" name="直線矢印コネクタ 49"/>
          <p:cNvCxnSpPr/>
          <p:nvPr/>
        </p:nvCxnSpPr>
        <p:spPr>
          <a:xfrm>
            <a:off x="6182431" y="4772132"/>
            <a:ext cx="1567847" cy="540242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テキスト ボックス 38"/>
          <p:cNvSpPr txBox="1"/>
          <p:nvPr/>
        </p:nvSpPr>
        <p:spPr>
          <a:xfrm>
            <a:off x="3131840" y="1437950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rgbClr val="FF0000"/>
                </a:solidFill>
              </a:rPr>
              <a:t>N</a:t>
            </a:r>
            <a:r>
              <a:rPr kumimoji="1" lang="en-US" altLang="ja-JP" dirty="0" smtClean="0">
                <a:solidFill>
                  <a:srgbClr val="FF0000"/>
                </a:solidFill>
              </a:rPr>
              <a:t>ext 5 years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57" name="テキスト ボックス 56"/>
          <p:cNvSpPr txBox="1"/>
          <p:nvPr/>
        </p:nvSpPr>
        <p:spPr>
          <a:xfrm>
            <a:off x="7296501" y="2589731"/>
            <a:ext cx="1742967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dirty="0" smtClean="0">
                <a:solidFill>
                  <a:srgbClr val="0000FF"/>
                </a:solidFill>
              </a:rPr>
              <a:t>Crystal movement during a pulse</a:t>
            </a:r>
            <a:endParaRPr kumimoji="1" lang="ja-JP" altLang="en-US" sz="1400" dirty="0">
              <a:solidFill>
                <a:srgbClr val="0000FF"/>
              </a:solidFill>
            </a:endParaRPr>
          </a:p>
        </p:txBody>
      </p:sp>
      <p:sp>
        <p:nvSpPr>
          <p:cNvPr id="58" name="テキスト ボックス 57"/>
          <p:cNvSpPr txBox="1"/>
          <p:nvPr/>
        </p:nvSpPr>
        <p:spPr>
          <a:xfrm>
            <a:off x="7809631" y="1056669"/>
            <a:ext cx="1219041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dirty="0" smtClean="0">
                <a:solidFill>
                  <a:srgbClr val="0000FF"/>
                </a:solidFill>
              </a:rPr>
              <a:t>Har</a:t>
            </a:r>
            <a:r>
              <a:rPr kumimoji="1" lang="en-US" altLang="ja-JP" sz="1400" dirty="0" smtClean="0">
                <a:solidFill>
                  <a:srgbClr val="0000FF"/>
                </a:solidFill>
              </a:rPr>
              <a:t>d copper is better?</a:t>
            </a:r>
            <a:endParaRPr kumimoji="1" lang="ja-JP" altLang="en-US" sz="1400" dirty="0">
              <a:solidFill>
                <a:srgbClr val="0000FF"/>
              </a:solidFill>
            </a:endParaRPr>
          </a:p>
        </p:txBody>
      </p:sp>
      <p:sp>
        <p:nvSpPr>
          <p:cNvPr id="59" name="テキスト ボックス 58"/>
          <p:cNvSpPr txBox="1"/>
          <p:nvPr/>
        </p:nvSpPr>
        <p:spPr>
          <a:xfrm>
            <a:off x="0" y="422876"/>
            <a:ext cx="14546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>
                <a:solidFill>
                  <a:srgbClr val="FF0000"/>
                </a:solidFill>
              </a:rPr>
              <a:t>High energy</a:t>
            </a:r>
            <a:endParaRPr kumimoji="1" lang="ja-JP" altLang="en-US" baseline="30000" dirty="0">
              <a:solidFill>
                <a:srgbClr val="FF0000"/>
              </a:solidFill>
            </a:endParaRPr>
          </a:p>
        </p:txBody>
      </p:sp>
      <p:sp>
        <p:nvSpPr>
          <p:cNvPr id="55" name="テキスト ボックス 54"/>
          <p:cNvSpPr txBox="1"/>
          <p:nvPr/>
        </p:nvSpPr>
        <p:spPr>
          <a:xfrm>
            <a:off x="3101448" y="1900072"/>
            <a:ext cx="3978530" cy="1754326"/>
          </a:xfrm>
          <a:prstGeom prst="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altLang="ja-JP" dirty="0" smtClean="0"/>
              <a:t>Fundamental </a:t>
            </a:r>
            <a:r>
              <a:rPr kumimoji="1" lang="en-US" altLang="ja-JP" dirty="0" smtClean="0"/>
              <a:t>studies focusing on crystal characteristics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ja-JP" dirty="0" smtClean="0"/>
              <a:t>Serve for stable operation of normal conducting </a:t>
            </a:r>
            <a:r>
              <a:rPr lang="en-US" altLang="ja-JP" dirty="0" err="1" smtClean="0"/>
              <a:t>linacs</a:t>
            </a:r>
            <a:r>
              <a:rPr lang="en-US" altLang="ja-JP" dirty="0" smtClean="0"/>
              <a:t> in various aspects</a:t>
            </a:r>
            <a:endParaRPr kumimoji="1" lang="en-US" altLang="ja-JP" dirty="0" smtClean="0"/>
          </a:p>
          <a:p>
            <a:pPr marL="342900" indent="-342900">
              <a:buFont typeface="+mj-lt"/>
              <a:buAutoNum type="arabicPeriod"/>
            </a:pPr>
            <a:r>
              <a:rPr lang="en-US" altLang="ja-JP" dirty="0" smtClean="0"/>
              <a:t>Study and develop LC prototype structures</a:t>
            </a:r>
            <a:r>
              <a:rPr lang="ja-JP" altLang="en-US" dirty="0" smtClean="0"/>
              <a:t> </a:t>
            </a:r>
            <a:r>
              <a:rPr lang="en-US" altLang="ja-JP" dirty="0" smtClean="0"/>
              <a:t>in collaboration</a:t>
            </a:r>
            <a:endParaRPr kumimoji="1" lang="en-US" altLang="ja-JP" dirty="0" smtClean="0"/>
          </a:p>
        </p:txBody>
      </p:sp>
      <p:sp>
        <p:nvSpPr>
          <p:cNvPr id="61" name="テキスト ボックス 60"/>
          <p:cNvSpPr txBox="1"/>
          <p:nvPr/>
        </p:nvSpPr>
        <p:spPr>
          <a:xfrm>
            <a:off x="4790926" y="3762241"/>
            <a:ext cx="2175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 smtClean="0">
                <a:solidFill>
                  <a:srgbClr val="0000FF"/>
                </a:solidFill>
              </a:rPr>
              <a:t>Heavily damped cell </a:t>
            </a:r>
            <a:endParaRPr kumimoji="1" lang="ja-JP" altLang="en-US" dirty="0">
              <a:solidFill>
                <a:srgbClr val="0000FF"/>
              </a:solidFill>
            </a:endParaRPr>
          </a:p>
        </p:txBody>
      </p:sp>
      <p:sp>
        <p:nvSpPr>
          <p:cNvPr id="62" name="テキスト ボックス 61"/>
          <p:cNvSpPr txBox="1"/>
          <p:nvPr/>
        </p:nvSpPr>
        <p:spPr>
          <a:xfrm>
            <a:off x="4510608" y="590842"/>
            <a:ext cx="43042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 smtClean="0">
                <a:solidFill>
                  <a:srgbClr val="FF0000"/>
                </a:solidFill>
              </a:rPr>
              <a:t>Simple geometry </a:t>
            </a:r>
            <a:r>
              <a:rPr lang="en-US" altLang="ja-JP" dirty="0" smtClean="0">
                <a:solidFill>
                  <a:srgbClr val="0000FF"/>
                </a:solidFill>
              </a:rPr>
              <a:t>&amp; well-defined copper</a:t>
            </a:r>
            <a:endParaRPr kumimoji="1" lang="ja-JP" altLang="en-US" dirty="0">
              <a:solidFill>
                <a:srgbClr val="0000FF"/>
              </a:solidFill>
            </a:endParaRP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54" y="3950938"/>
            <a:ext cx="1605221" cy="1205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テキスト ボックス 28"/>
          <p:cNvSpPr txBox="1"/>
          <p:nvPr/>
        </p:nvSpPr>
        <p:spPr>
          <a:xfrm>
            <a:off x="2046142" y="4502163"/>
            <a:ext cx="294366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dirty="0" smtClean="0">
                <a:solidFill>
                  <a:srgbClr val="FF0000"/>
                </a:solidFill>
              </a:rPr>
              <a:t>Breakdown</a:t>
            </a:r>
            <a:r>
              <a:rPr kumimoji="1" lang="en-US" altLang="ja-JP" dirty="0" smtClean="0">
                <a:solidFill>
                  <a:srgbClr val="0000FF"/>
                </a:solidFill>
              </a:rPr>
              <a:t> is one of the key measures of feasibility</a:t>
            </a:r>
            <a:endParaRPr kumimoji="1" lang="ja-JP" altLang="en-US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891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101</Words>
  <Application>Microsoft Office PowerPoint</Application>
  <PresentationFormat>画面に合わせる (4:3)</PresentationFormat>
  <Paragraphs>47</Paragraphs>
  <Slides>1</Slides>
  <Notes>1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​​テーマ</vt:lpstr>
      <vt:lpstr>Study of high gradient acceleration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Study of high gradient acceleration</dc:title>
  <dc:creator>higo</dc:creator>
  <cp:lastModifiedBy>higo</cp:lastModifiedBy>
  <cp:revision>23</cp:revision>
  <dcterms:created xsi:type="dcterms:W3CDTF">2013-03-27T10:40:41Z</dcterms:created>
  <dcterms:modified xsi:type="dcterms:W3CDTF">2013-03-31T05:19:45Z</dcterms:modified>
</cp:coreProperties>
</file>